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2" roundtripDataSignature="AMtx7miXMqNIPshkG4NQOr/nU+Q1VasW9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4A6E73E-B87F-4AF3-A2F5-0274FD861A2D}">
  <a:tblStyle styleId="{04A6E73E-B87F-4AF3-A2F5-0274FD861A2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4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7" name="Google Shape;87;p1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7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5" name="Google Shape;95;p17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03" name="Google Shape;103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3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1" name="Google Shape;11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8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119" name="Google Shape;119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6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/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/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1"/>
          </p:nvPr>
        </p:nvSpPr>
        <p:spPr>
          <a:xfrm rot="5400000">
            <a:off x="2514600" y="152400"/>
            <a:ext cx="4114800" cy="777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6"/>
          <p:cNvSpPr txBox="1">
            <a:spLocks noGrp="1"/>
          </p:cNvSpPr>
          <p:nvPr>
            <p:ph type="title"/>
          </p:nvPr>
        </p:nvSpPr>
        <p:spPr>
          <a:xfrm rot="5400000">
            <a:off x="4743450" y="2381250"/>
            <a:ext cx="5486400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6"/>
          <p:cNvSpPr txBox="1">
            <a:spLocks noGrp="1"/>
          </p:cNvSpPr>
          <p:nvPr>
            <p:ph type="body" idx="1"/>
          </p:nvPr>
        </p:nvSpPr>
        <p:spPr>
          <a:xfrm rot="5400000">
            <a:off x="781050" y="514350"/>
            <a:ext cx="5486400" cy="56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1" name="Google Shape;81;p16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6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7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7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7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8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9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9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6" name="Google Shape;36;p9"/>
          <p:cNvSpPr txBox="1">
            <a:spLocks noGrp="1"/>
          </p:cNvSpPr>
          <p:nvPr>
            <p:ph type="body" idx="2"/>
          </p:nvPr>
        </p:nvSpPr>
        <p:spPr>
          <a:xfrm>
            <a:off x="4648200" y="1981200"/>
            <a:ext cx="38100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0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4" name="Google Shape;44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6" name="Google Shape;46;p10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0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11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1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1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3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4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"/>
          <p:cNvSpPr txBox="1"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5"/>
          <p:cNvSpPr txBox="1"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5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5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MatthewKurtzman@B2SI.or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78" y="1622131"/>
            <a:ext cx="9138621" cy="5227014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"/>
          <p:cNvSpPr txBox="1">
            <a:spLocks noGrp="1"/>
          </p:cNvSpPr>
          <p:nvPr>
            <p:ph type="ctrTitle"/>
          </p:nvPr>
        </p:nvSpPr>
        <p:spPr>
          <a:xfrm>
            <a:off x="1766685" y="1761325"/>
            <a:ext cx="6594475" cy="1854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3600" b="1">
                <a:solidFill>
                  <a:srgbClr val="595959"/>
                </a:solidFill>
              </a:rPr>
              <a:t>Phoenix Build-A-Kit</a:t>
            </a:r>
            <a:endParaRPr sz="1600">
              <a:solidFill>
                <a:srgbClr val="595959"/>
              </a:solidFill>
            </a:endParaRPr>
          </a:p>
        </p:txBody>
      </p:sp>
      <p:pic>
        <p:nvPicPr>
          <p:cNvPr id="91" name="Google Shape;91;p1" descr="A picture containing text, clipart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12817" y="786189"/>
            <a:ext cx="2612040" cy="8782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36634" y="4253598"/>
            <a:ext cx="9007365" cy="2604402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7"/>
          <p:cNvSpPr txBox="1">
            <a:spLocks noGrp="1"/>
          </p:cNvSpPr>
          <p:nvPr>
            <p:ph type="ctrTitle"/>
          </p:nvPr>
        </p:nvSpPr>
        <p:spPr>
          <a:xfrm>
            <a:off x="479150" y="441546"/>
            <a:ext cx="6594475" cy="746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rPr lang="en-US" sz="2400" b="1">
                <a:solidFill>
                  <a:srgbClr val="595959"/>
                </a:solidFill>
              </a:rPr>
              <a:t>PROGRAM OVERVIEW</a:t>
            </a:r>
            <a:endParaRPr sz="2400">
              <a:solidFill>
                <a:srgbClr val="595959"/>
              </a:solidFill>
            </a:endParaRPr>
          </a:p>
        </p:txBody>
      </p:sp>
      <p:sp>
        <p:nvSpPr>
          <p:cNvPr id="99" name="Google Shape;99;p17"/>
          <p:cNvSpPr txBox="1"/>
          <p:nvPr/>
        </p:nvSpPr>
        <p:spPr>
          <a:xfrm>
            <a:off x="479151" y="241850"/>
            <a:ext cx="2779056" cy="420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 b="0" i="0" u="none" strike="noStrike" cap="none">
                <a:solidFill>
                  <a:srgbClr val="F37745"/>
                </a:solidFill>
                <a:latin typeface="Arial"/>
                <a:ea typeface="Arial"/>
                <a:cs typeface="Arial"/>
                <a:sym typeface="Arial"/>
              </a:rPr>
              <a:t>Back 2 School America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7"/>
          <p:cNvSpPr txBox="1"/>
          <p:nvPr/>
        </p:nvSpPr>
        <p:spPr>
          <a:xfrm>
            <a:off x="479150" y="1077315"/>
            <a:ext cx="8034229" cy="50922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2021, American families continued to struggle. Schools lacked funds and too many parents couldn’t afford to buy even basic school supplies for their kids. The impact of COVID-19 dramatically increased need across the state. </a:t>
            </a: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Since 2007, the Back 2 School Program has sent more than 300,000 needy children back to school with the tools they need to succeed in the classroom. </a:t>
            </a: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 2022, our goal is to distribute a record number of our signature Back 2 School kits to help even more children — so we need your generous support!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WHO DO WE REACH?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reach low-income families throughout the country through a myriad of partnerships with schools, community organizations and government agencies. These include YMCAs, Operation Homefront (serving military families), Heartland Alliance, YWCA’s, United African Organization and many others.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ILLINOIS’ LARGEST FREE SCHOOL SUPPLY INITIATIVE</a:t>
            </a:r>
            <a:endParaRPr sz="12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Our Back 2 School program is a year-round initiative to provide children with school supplies in the form of grade-appropriate Back 2 School kits. Each kit contains approximately 30 vital school supplies. The bulk of our Back 2 School kits are given out during a series of distribution events. </a:t>
            </a:r>
            <a:r>
              <a:rPr lang="en-US" sz="12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Our kits have a positive effect on a child’s classroom performance as well as their self-esteem.</a:t>
            </a: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Our program also reduces the financial burden on parents, as well as teachers, who often reach into their own pockets to pay for school supplies for their students.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With our expanding support base, the 2022 program will be our best ever. By becoming a stakeholder, you and your </a:t>
            </a:r>
            <a:b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company will not only be helping a very worthwhile cause but will also receive positive exposure as well. We hope </a:t>
            </a:r>
            <a:b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you will consider joining our program or continuing your support. With over 30 million children in </a:t>
            </a:r>
            <a:b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America who come from families that can’t afford to buy even basic school supplies, </a:t>
            </a:r>
            <a:b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we have a long way to go, but together we can make it happen.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5" name="Google Shape;105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6155" y="2785241"/>
            <a:ext cx="9189817" cy="4072759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"/>
          <p:cNvSpPr txBox="1"/>
          <p:nvPr/>
        </p:nvSpPr>
        <p:spPr>
          <a:xfrm>
            <a:off x="479150" y="441546"/>
            <a:ext cx="6594475" cy="746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4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EVENT ELEMENTS</a:t>
            </a:r>
            <a:endParaRPr sz="24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2"/>
          <p:cNvSpPr txBox="1"/>
          <p:nvPr/>
        </p:nvSpPr>
        <p:spPr>
          <a:xfrm>
            <a:off x="479150" y="241850"/>
            <a:ext cx="4408159" cy="420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 b="0" i="0" u="none" strike="noStrike" cap="none">
                <a:solidFill>
                  <a:srgbClr val="F37745"/>
                </a:solidFill>
                <a:latin typeface="Arial"/>
                <a:ea typeface="Arial"/>
                <a:cs typeface="Arial"/>
                <a:sym typeface="Arial"/>
              </a:rPr>
              <a:t>Phoenix Build-A-Kit &amp; Distribution Event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2"/>
          <p:cNvSpPr txBox="1"/>
          <p:nvPr/>
        </p:nvSpPr>
        <p:spPr>
          <a:xfrm>
            <a:off x="479149" y="1325621"/>
            <a:ext cx="6215941" cy="43394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Date: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July 21, 2022</a:t>
            </a:r>
            <a:b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Time: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5:00 pm – 9:00 pm</a:t>
            </a:r>
            <a:b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Locations:</a:t>
            </a: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InteriorWorx Commercial Flooring</a:t>
            </a:r>
            <a:b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2040 W. Rio Salado Pkwy, Tempe, AZ 85281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Details:*</a:t>
            </a:r>
            <a:b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  Volunteers assemble Back 2 School kits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  Volunteers write “Notes of Inspiration” </a:t>
            </a:r>
            <a:b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(notes are inserted into kits and further help to boost the self-esteem </a:t>
            </a:r>
            <a:b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of the recipients)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  Kits assembled at the event will be distributed to children from </a:t>
            </a:r>
            <a:b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  low-income  families in the Phoenix metro area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•  Food and Beverages will be provided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3"/>
          <p:cNvSpPr txBox="1"/>
          <p:nvPr/>
        </p:nvSpPr>
        <p:spPr>
          <a:xfrm>
            <a:off x="205202" y="306041"/>
            <a:ext cx="6594475" cy="746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4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SPONSORSHIP LEVELS</a:t>
            </a:r>
            <a:endParaRPr sz="24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4" name="Google Shape;114;p3"/>
          <p:cNvSpPr txBox="1"/>
          <p:nvPr/>
        </p:nvSpPr>
        <p:spPr>
          <a:xfrm>
            <a:off x="233344" y="123862"/>
            <a:ext cx="2814656" cy="420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 b="0" i="0" u="none" strike="noStrike" cap="none">
                <a:solidFill>
                  <a:srgbClr val="F37745"/>
                </a:solidFill>
                <a:latin typeface="Arial"/>
                <a:ea typeface="Arial"/>
                <a:cs typeface="Arial"/>
                <a:sym typeface="Arial"/>
              </a:rPr>
              <a:t>Back 2 School America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15" name="Google Shape;115;p3" descr="A picture containing text, clipart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911977" y="306055"/>
            <a:ext cx="1834939" cy="616954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6" name="Google Shape;116;p3"/>
          <p:cNvGraphicFramePr/>
          <p:nvPr>
            <p:extLst>
              <p:ext uri="{D42A27DB-BD31-4B8C-83A1-F6EECF244321}">
                <p14:modId xmlns:p14="http://schemas.microsoft.com/office/powerpoint/2010/main" val="2793275804"/>
              </p:ext>
            </p:extLst>
          </p:nvPr>
        </p:nvGraphicFramePr>
        <p:xfrm>
          <a:off x="173800" y="1161825"/>
          <a:ext cx="8761775" cy="5230375"/>
        </p:xfrm>
        <a:graphic>
          <a:graphicData uri="http://schemas.openxmlformats.org/drawingml/2006/table">
            <a:tbl>
              <a:tblPr>
                <a:noFill/>
                <a:tableStyleId>{04A6E73E-B87F-4AF3-A2F5-0274FD861A2D}</a:tableStyleId>
              </a:tblPr>
              <a:tblGrid>
                <a:gridCol w="364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7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58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1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2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b="1">
                          <a:solidFill>
                            <a:srgbClr val="FEFEFE"/>
                          </a:solidFill>
                        </a:rPr>
                        <a:t>Phoenix Build-A-Kit</a:t>
                      </a:r>
                      <a:endParaRPr sz="1500" b="1" u="none" strike="noStrike" cap="none">
                        <a:solidFill>
                          <a:srgbClr val="FEFEFE"/>
                        </a:solidFill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247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>
                          <a:solidFill>
                            <a:srgbClr val="FEFEFE"/>
                          </a:solidFill>
                        </a:rPr>
                        <a:t>Titanium</a:t>
                      </a:r>
                      <a:endParaRPr sz="1500" u="none" strike="noStrike" cap="none">
                        <a:solidFill>
                          <a:srgbClr val="FEFEFE"/>
                        </a:solidFill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247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>
                          <a:solidFill>
                            <a:srgbClr val="FEFEFE"/>
                          </a:solidFill>
                        </a:rPr>
                        <a:t>Gold</a:t>
                      </a:r>
                      <a:endParaRPr sz="1500" u="none" strike="noStrike" cap="none">
                        <a:solidFill>
                          <a:srgbClr val="FEFEFE"/>
                        </a:solidFill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247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>
                          <a:solidFill>
                            <a:srgbClr val="FEFEFE"/>
                          </a:solidFill>
                        </a:rPr>
                        <a:t>Silver</a:t>
                      </a:r>
                      <a:endParaRPr sz="1500" u="none" strike="noStrike" cap="none">
                        <a:solidFill>
                          <a:srgbClr val="FEFEFE"/>
                        </a:solidFill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4D4D4D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2476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>
                          <a:solidFill>
                            <a:srgbClr val="FEFEFE"/>
                          </a:solidFill>
                        </a:rPr>
                        <a:t>Bronze</a:t>
                      </a:r>
                      <a:endParaRPr sz="1500" u="none" strike="noStrike" cap="none">
                        <a:solidFill>
                          <a:srgbClr val="FEFEFE"/>
                        </a:solidFill>
                      </a:endParaRPr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32476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Amount:</a:t>
                      </a:r>
                      <a:endParaRPr sz="1200" b="1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B9327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$18,000</a:t>
                      </a:r>
                      <a:endParaRPr sz="1400" b="1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B9327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9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9,000</a:t>
                      </a:r>
                      <a:endParaRPr sz="1400" b="1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B9327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4A4A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$4,500</a:t>
                      </a:r>
                      <a:endParaRPr sz="1400" b="1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B9327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1B1B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b="1" u="none" strike="noStrike" cap="none"/>
                        <a:t>$2,250</a:t>
                      </a:r>
                      <a:endParaRPr sz="1400" b="1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B9327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9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b="1" u="none" strike="noStrike" cap="none"/>
                        <a:t>SPONSORSHIP LEVELS</a:t>
                      </a:r>
                      <a:endParaRPr sz="1200" b="1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DB9327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B9327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B9327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81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B9327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B9327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81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B9327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B9327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81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B9327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DB9327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816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B9327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AAAAAA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81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7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Logo/Name Printed on Kit Box Sticker &amp; Shipping Cartons</a:t>
                      </a:r>
                      <a:endParaRPr sz="12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B9327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/>
                        <a:t>Large</a:t>
                      </a:r>
                      <a:endParaRPr sz="15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B9327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9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/>
                        <a:t>Medium</a:t>
                      </a:r>
                      <a:endParaRPr sz="15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B9327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 dirty="0"/>
                        <a:t>Small</a:t>
                      </a:r>
                      <a:endParaRPr sz="1500" u="none" strike="noStrike" cap="none" dirty="0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AAAA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DB9327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EAE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/>
                        <a:t>Type Only</a:t>
                      </a:r>
                      <a:endParaRPr sz="15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AAAAA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AAAA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AAAAAA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Social Website Presence on Event Page</a:t>
                      </a:r>
                      <a:endParaRPr sz="12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/>
                        <a:t>X</a:t>
                      </a:r>
                      <a:endParaRPr sz="15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9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/>
                        <a:t>X</a:t>
                      </a:r>
                      <a:endParaRPr sz="15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/>
                        <a:t>X</a:t>
                      </a:r>
                      <a:endParaRPr sz="15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AAAA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EAE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/>
                        <a:t>X</a:t>
                      </a:r>
                      <a:endParaRPr sz="15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AAAAA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AAAA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Social Media Mentions</a:t>
                      </a:r>
                      <a:endParaRPr sz="12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/>
                        <a:t>4</a:t>
                      </a:r>
                      <a:endParaRPr sz="15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9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/>
                        <a:t>3</a:t>
                      </a:r>
                      <a:endParaRPr sz="15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/>
                        <a:t>2</a:t>
                      </a:r>
                      <a:endParaRPr sz="15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AAAA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EAE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/>
                        <a:t>1</a:t>
                      </a:r>
                      <a:endParaRPr sz="15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AAAAA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AAAA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Listed on Press Release Media Alert</a:t>
                      </a:r>
                      <a:endParaRPr sz="12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/>
                        <a:t>X</a:t>
                      </a:r>
                      <a:endParaRPr sz="15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9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/>
                        <a:t>X</a:t>
                      </a:r>
                      <a:endParaRPr sz="15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/>
                        <a:t>X</a:t>
                      </a:r>
                      <a:endParaRPr sz="15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AAAA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EAE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/>
                        <a:t>X</a:t>
                      </a:r>
                      <a:endParaRPr sz="15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AAAAA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AAAA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Logo/Name Printed on Event Banner</a:t>
                      </a:r>
                      <a:endParaRPr sz="12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/>
                        <a:t>Large</a:t>
                      </a:r>
                      <a:endParaRPr sz="15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9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/>
                        <a:t>Medium</a:t>
                      </a:r>
                      <a:endParaRPr sz="15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/>
                        <a:t>Small</a:t>
                      </a:r>
                      <a:endParaRPr sz="15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AAAA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EAE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500"/>
                        <a:buFont typeface="Arial"/>
                        <a:buNone/>
                      </a:pPr>
                      <a:r>
                        <a:rPr lang="en-US" sz="1500" u="none" strike="noStrike" cap="none"/>
                        <a:t>Type Only</a:t>
                      </a:r>
                      <a:endParaRPr sz="15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AAAAAA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AAAAAA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Logo/Name Printed on Event T-shirt</a:t>
                      </a:r>
                      <a:endParaRPr sz="12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Large</a:t>
                      </a: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9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Medium</a:t>
                      </a: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Small</a:t>
                      </a: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EAE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Type Only</a:t>
                      </a: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Featured in Monthly E- Newsletter Story</a:t>
                      </a:r>
                      <a:endParaRPr sz="12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2</a:t>
                      </a: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9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1</a:t>
                      </a: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1</a:t>
                      </a: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EAE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1</a:t>
                      </a: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3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Ability to have Company Materials Inserted into Kits</a:t>
                      </a:r>
                      <a:endParaRPr sz="12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X</a:t>
                      </a: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9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X</a:t>
                      </a: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EAE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3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Ability to Distribute Information to Volunteers</a:t>
                      </a:r>
                      <a:endParaRPr sz="12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X</a:t>
                      </a: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9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X</a:t>
                      </a: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EAE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3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en-US" sz="1200" u="none" strike="noStrike" cap="none"/>
                        <a:t>Ability to Select Organization to Receive Kits</a:t>
                      </a:r>
                      <a:endParaRPr sz="12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X</a:t>
                      </a: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292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en-US" sz="1400" u="none" strike="noStrike" cap="none"/>
                        <a:t>X</a:t>
                      </a: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9E9E9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AEAEA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endParaRPr sz="1400" u="none" strike="noStrike" cap="none" dirty="0"/>
                    </a:p>
                  </a:txBody>
                  <a:tcPr marL="50800" marR="50800" marT="50800" marB="50800" anchor="ctr">
                    <a:lnL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838383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F271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BBBBB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1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8942" y="2443363"/>
            <a:ext cx="8874096" cy="4414637"/>
          </a:xfrm>
          <a:prstGeom prst="rect">
            <a:avLst/>
          </a:prstGeom>
          <a:noFill/>
          <a:ln>
            <a:noFill/>
          </a:ln>
        </p:spPr>
      </p:pic>
      <p:sp>
        <p:nvSpPr>
          <p:cNvPr id="122" name="Google Shape;122;p18"/>
          <p:cNvSpPr txBox="1"/>
          <p:nvPr/>
        </p:nvSpPr>
        <p:spPr>
          <a:xfrm>
            <a:off x="479150" y="241850"/>
            <a:ext cx="3041815" cy="4203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 b="0" i="0" u="none" strike="noStrike" cap="none">
                <a:solidFill>
                  <a:srgbClr val="F37745"/>
                </a:solidFill>
                <a:latin typeface="Arial"/>
                <a:ea typeface="Arial"/>
                <a:cs typeface="Arial"/>
                <a:sym typeface="Arial"/>
              </a:rPr>
              <a:t>Back 2 School America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Google Shape;123;p18"/>
          <p:cNvSpPr txBox="1"/>
          <p:nvPr/>
        </p:nvSpPr>
        <p:spPr>
          <a:xfrm>
            <a:off x="479150" y="1198291"/>
            <a:ext cx="7992188" cy="10299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Since inception, the Back 2 School program has provided over 9 million free school supplies to children of low-income households and lessening the financial burden for their families. With your support, Back 2 School America can continue to help level the playing field and make sure that all children have the opportunity to get a first-rate education and go on to become healthy, happy, productive members of our society.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4" name="Google Shape;124;p18"/>
          <p:cNvSpPr txBox="1"/>
          <p:nvPr/>
        </p:nvSpPr>
        <p:spPr>
          <a:xfrm>
            <a:off x="479149" y="2347891"/>
            <a:ext cx="8395909" cy="4985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___________________________________________________________________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5" name="Google Shape;125;p18"/>
          <p:cNvSpPr txBox="1"/>
          <p:nvPr/>
        </p:nvSpPr>
        <p:spPr>
          <a:xfrm>
            <a:off x="479150" y="3121682"/>
            <a:ext cx="7992188" cy="1145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For more information on sponsorship, please contact</a:t>
            </a: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b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CEO, Matthew Kurtzman</a:t>
            </a:r>
            <a:b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312.848.5551 or </a:t>
            </a:r>
            <a:r>
              <a:rPr lang="en-US" sz="1800" b="0" i="0" u="sng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MatthewKurtzman@B2SI.org</a:t>
            </a: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Back 2 School America’s mission is to create and support educational </a:t>
            </a:r>
            <a:b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opportunities that enrich the lives of children across the USA.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Back 2 School America is a 501c3 nonprofit. EIN 27-2492956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6" name="Google Shape;126;p18"/>
          <p:cNvSpPr txBox="1"/>
          <p:nvPr/>
        </p:nvSpPr>
        <p:spPr>
          <a:xfrm>
            <a:off x="479150" y="4412108"/>
            <a:ext cx="6825540" cy="2762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14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___________________________________________________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7" name="Google Shape;127;p18"/>
          <p:cNvSpPr txBox="1"/>
          <p:nvPr/>
        </p:nvSpPr>
        <p:spPr>
          <a:xfrm>
            <a:off x="479149" y="424046"/>
            <a:ext cx="6594475" cy="7461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-US" sz="2400" b="1" i="0" u="none" strike="noStrike" cap="none">
                <a:solidFill>
                  <a:srgbClr val="595959"/>
                </a:solidFill>
                <a:latin typeface="Arial"/>
                <a:ea typeface="Arial"/>
                <a:cs typeface="Arial"/>
                <a:sym typeface="Arial"/>
              </a:rPr>
              <a:t>2022 PROGRAM SPONSORSHIP</a:t>
            </a:r>
            <a:endParaRPr sz="2400" b="0" i="0" u="none" strike="noStrike" cap="none">
              <a:solidFill>
                <a:srgbClr val="59595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733</Words>
  <Application>Microsoft Macintosh PowerPoint</Application>
  <PresentationFormat>On-screen Show (4:3)</PresentationFormat>
  <Paragraphs>87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Blank Presentation</vt:lpstr>
      <vt:lpstr>Phoenix Build-A-Kit</vt:lpstr>
      <vt:lpstr>PROGRAM OVERVIEW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Phoenix Build-A-Kit</dc:title>
  <cp:lastModifiedBy>Steven Sartin</cp:lastModifiedBy>
  <cp:revision>1</cp:revision>
  <dcterms:modified xsi:type="dcterms:W3CDTF">2022-04-15T20:09:22Z</dcterms:modified>
</cp:coreProperties>
</file>